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revisionInfo.xml" ContentType="application/vnd.ms-powerpoint.revisioninfo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2" r:id="rId5"/>
    <p:sldId id="263" r:id="rId6"/>
    <p:sldId id="260" r:id="rId7"/>
    <p:sldId id="259" r:id="rId8"/>
    <p:sldId id="264" r:id="rId9"/>
    <p:sldId id="265" r:id="rId10"/>
    <p:sldId id="269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AD61AC-399A-A041-A9D3-88C57DC8618E}" v="16" dt="2024-04-23T05:58:36.1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2"/>
    <p:restoredTop sz="88389"/>
  </p:normalViewPr>
  <p:slideViewPr>
    <p:cSldViewPr snapToGrid="0">
      <p:cViewPr varScale="1">
        <p:scale>
          <a:sx n="96" d="100"/>
          <a:sy n="96" d="100"/>
        </p:scale>
        <p:origin x="118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2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C9CB82-DBF4-1340-A041-9E3A4440A0AF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8CE37A-923A-3E45-945E-DD7813BE5A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2949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tOYYwqAoak&amp;ab_channel=ABCNew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businessinsider.com/awesome-science-fair-projects-by-teenagers-2013-6#eesha-khare-developed-supercapacitor-technology-that-in-the-future-could-charge-a-battery-fast-3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Science Week 10-18 August</a:t>
            </a:r>
          </a:p>
          <a:p>
            <a:r>
              <a:rPr lang="en-AU" dirty="0"/>
              <a:t>STAWA Entry submission 5-23 August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8CE37A-923A-3E45-945E-DD7813BE5AAC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5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More Science fair inspiration:</a:t>
            </a:r>
          </a:p>
          <a:p>
            <a:pPr lvl="1">
              <a:lnSpc>
                <a:spcPct val="110000"/>
              </a:lnSpc>
              <a:defRPr/>
            </a:pPr>
            <a:r>
              <a:rPr lang="en-AU" dirty="0">
                <a:cs typeface="Calibri Light" panose="020F0302020204030204" pitchFamily="34" charset="0"/>
                <a:hlinkClick r:id="rId3"/>
              </a:rPr>
              <a:t>https://www.youtube.com/watch?v=UOdC8ivTuhk&amp;ab_channel=Seeker</a:t>
            </a:r>
          </a:p>
          <a:p>
            <a:pPr lvl="1">
              <a:lnSpc>
                <a:spcPct val="110000"/>
              </a:lnSpc>
              <a:defRPr/>
            </a:pPr>
            <a:r>
              <a:rPr lang="en-AU" dirty="0">
                <a:cs typeface="Calibri Light" panose="020F0302020204030204" pitchFamily="34" charset="0"/>
                <a:hlinkClick r:id="rId3"/>
              </a:rPr>
              <a:t>https://www.youtube.com/watch?v=MtOYYwqAoak&amp;ab_channel=ABCNews</a:t>
            </a:r>
            <a:endParaRPr lang="en-AU" dirty="0">
              <a:cs typeface="Calibri Light" panose="020F0302020204030204" pitchFamily="34" charset="0"/>
            </a:endParaRPr>
          </a:p>
          <a:p>
            <a:pPr lvl="1">
              <a:lnSpc>
                <a:spcPct val="110000"/>
              </a:lnSpc>
              <a:defRPr/>
            </a:pPr>
            <a:r>
              <a:rPr lang="en-AU" dirty="0">
                <a:cs typeface="Calibri Light" panose="020F0302020204030204" pitchFamily="34" charset="0"/>
                <a:hlinkClick r:id="rId4"/>
              </a:rPr>
              <a:t>https://www.businessinsider.com/awesome-science-fair-projects-by-teenagers-2013-6#eesha-khare-developed-supercapacitor-technology-that-in-the-future-could-charge-a-battery-fast-3</a:t>
            </a:r>
            <a:endParaRPr lang="en-AU" dirty="0">
              <a:cs typeface="Calibri Light" panose="020F0302020204030204" pitchFamily="34" charset="0"/>
            </a:endParaRP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8CE37A-923A-3E45-945E-DD7813BE5AAC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3609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26C06-3EC8-1D5C-DE6C-033FF5A50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D08E07-B954-48C7-60C8-60B6DA124D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C91A0-9360-0F0B-68A2-A53172389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8D4F4-6920-8B82-629D-86376F69E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596F8-9E0F-4D89-768E-98BE42AC3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2358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DB4DA-87DA-A1AF-27B3-9A2BB4A3C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6621E5-02E0-26A0-0876-B5010C9C1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24314-36BA-FE6E-4222-CAF944164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3D54F-36D6-AFB3-A2BB-8525C6505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5CF2B-1C5A-8BF6-7E9C-7A93C6334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5960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884054-F5F2-9505-619D-F23CA3903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AA391E-8A2F-3C45-F48E-8E32987D43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602F7-A740-582A-3E2E-0A60A7D17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69D52-2B3F-ABEC-9F73-E1855259F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9575B-0AC5-0D9A-E3C0-F806F1B6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5684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3242F-3E68-7D37-27E8-997603B8C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E0091-67F4-7D35-12C3-F9176881E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5211B-49FF-A795-B8DA-FFE63A190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390F7-A3C5-BBF0-37E2-172D29DEC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5534F-9D14-24FB-12F5-98A758170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7228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F9EC6-2274-0DBD-7C65-337B67F29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BCE155-2974-52ED-17EE-88866DC06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0ECB6-5D3A-FA41-84B8-2162E52A2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6D74B-E6B5-FFCC-E38E-05984F1B2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6D7B6-F45A-4D58-264B-6F64A9487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65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1C2D3-7E48-3451-E8BC-6A004F707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B42AD-221F-75BC-E74C-602C7EB3F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0B9C22-32E6-15F8-82A7-108CF784A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0EA2C7-BED5-D3DE-C5DE-E4441B649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0C5B3-67EE-FCA1-5E99-E9395A5A7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A1967B-1627-9B30-A4A0-732DA9F4B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1866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FE429-A367-0A64-CE11-F4470585A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A53A0-3667-953C-53EF-19FFC3E92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1408F9-36AF-4B1D-AF12-749369B8E4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483919-4DD8-F74A-08C7-50B807C0C5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6E2DF5-68D7-9A0E-2360-DB4FB24337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7A762B-BBA3-4D43-97D1-C3D46512D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C48AD0-1E8D-F4F4-6C17-DE727596B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0954DD-EF90-46EB-FC67-6186AF26A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21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FDE0C-CA2A-9B74-EDEE-59329A3A8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F4D0E5-DD4F-CBD8-C4CB-3049930A0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FBE0BF-1557-7B26-23CB-7D12CAD01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8404B6-CA55-17C6-FB76-05658CF7C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5728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45B6F4-0DEF-1B06-5AAE-7577E4240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37830C-3031-7A5A-959C-DF88FD8BF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A87F6-D63A-4C56-E8D0-1FFCC64D8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3603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80B3B-4E4F-18D1-B03A-F0985459D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499D4-2AFF-00FC-B87B-51BC61E7F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BD305-1A44-EF26-C47F-846834BBB9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731C05-E966-AA90-B440-5A3AF2D69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03873D-3B5A-EB24-266A-D71A3E1D2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27FCF3-E3A4-D094-3618-F2B35215F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7014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BFDC2-ABB1-CBE9-3804-B8E19343D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1370FF-B5B5-E46F-5581-A0453E818F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237E29-D6D8-1A32-C2A7-1207717ADE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840C57-008B-6FDB-D0B0-BF9981421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A28108-D467-C572-1855-F1FFA9F44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95E4B0-3B26-264D-200C-2C146FCBB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9731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541EA8-F0DA-F73E-479D-05C6CE46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9A5E4-083A-EC3D-AD2A-E5701E8F6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75AFF-8CBE-015F-33D8-1E669D1D3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53AC43-6589-5547-B24D-4260FEF51A1A}" type="datetimeFigureOut">
              <a:rPr lang="en-AU" smtClean="0"/>
              <a:t>17/4/2024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990B7-5285-562A-C5A8-3FB773C6B8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3063C-C851-61C0-EB4D-B1F4E521D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6817BE-EC2B-C348-8D1A-60DBD9EEF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647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bt7VaBTnJM?feature=oembed" TargetMode="Externa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Video 24" title="Misty blue fog">
            <a:hlinkClick r:id="" action="ppaction://media"/>
            <a:extLst>
              <a:ext uri="{FF2B5EF4-FFF2-40B4-BE49-F238E27FC236}">
                <a16:creationId xmlns:a16="http://schemas.microsoft.com/office/drawing/2014/main" id="{3823D77D-2518-21B9-C2A9-742F5862A0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Freeform 22">
            <a:extLst>
              <a:ext uri="{FF2B5EF4-FFF2-40B4-BE49-F238E27FC236}">
                <a16:creationId xmlns:a16="http://schemas.microsoft.com/office/drawing/2014/main" id="{6727C089-7C8C-869F-6084-881FB1FF1C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4791960" y="3769055"/>
                </a:moveTo>
                <a:lnTo>
                  <a:pt x="5137790" y="4894070"/>
                </a:lnTo>
                <a:lnTo>
                  <a:pt x="4448265" y="4894070"/>
                </a:lnTo>
                <a:close/>
                <a:moveTo>
                  <a:pt x="9504566" y="3589736"/>
                </a:moveTo>
                <a:lnTo>
                  <a:pt x="9929381" y="3589736"/>
                </a:lnTo>
                <a:cubicBezTo>
                  <a:pt x="10105854" y="3589736"/>
                  <a:pt x="10226112" y="3616776"/>
                  <a:pt x="10290154" y="3670856"/>
                </a:cubicBezTo>
                <a:cubicBezTo>
                  <a:pt x="10354197" y="3724937"/>
                  <a:pt x="10386218" y="3802500"/>
                  <a:pt x="10386218" y="3903544"/>
                </a:cubicBezTo>
                <a:cubicBezTo>
                  <a:pt x="10386218" y="3971857"/>
                  <a:pt x="10365938" y="4032341"/>
                  <a:pt x="10325378" y="4084998"/>
                </a:cubicBezTo>
                <a:cubicBezTo>
                  <a:pt x="10284817" y="4137656"/>
                  <a:pt x="10232516" y="4170389"/>
                  <a:pt x="10168473" y="4183197"/>
                </a:cubicBezTo>
                <a:cubicBezTo>
                  <a:pt x="10041811" y="4211661"/>
                  <a:pt x="9956421" y="4225892"/>
                  <a:pt x="9912303" y="4225892"/>
                </a:cubicBezTo>
                <a:lnTo>
                  <a:pt x="9504566" y="4225892"/>
                </a:lnTo>
                <a:close/>
                <a:moveTo>
                  <a:pt x="8533253" y="2957849"/>
                </a:moveTo>
                <a:lnTo>
                  <a:pt x="8533253" y="6087397"/>
                </a:lnTo>
                <a:lnTo>
                  <a:pt x="9504566" y="6087397"/>
                </a:lnTo>
                <a:lnTo>
                  <a:pt x="9504566" y="4817219"/>
                </a:lnTo>
                <a:lnTo>
                  <a:pt x="9589956" y="4817219"/>
                </a:lnTo>
                <a:cubicBezTo>
                  <a:pt x="9678192" y="4817219"/>
                  <a:pt x="9757177" y="4841413"/>
                  <a:pt x="9826913" y="4889800"/>
                </a:cubicBezTo>
                <a:cubicBezTo>
                  <a:pt x="9878147" y="4926803"/>
                  <a:pt x="9936497" y="5007212"/>
                  <a:pt x="10001962" y="5131027"/>
                </a:cubicBezTo>
                <a:lnTo>
                  <a:pt x="10518573" y="6087397"/>
                </a:lnTo>
                <a:lnTo>
                  <a:pt x="11611567" y="6087397"/>
                </a:lnTo>
                <a:lnTo>
                  <a:pt x="11144056" y="5180127"/>
                </a:lnTo>
                <a:cubicBezTo>
                  <a:pt x="11121285" y="5134586"/>
                  <a:pt x="11076099" y="5069831"/>
                  <a:pt x="11008499" y="4985864"/>
                </a:cubicBezTo>
                <a:cubicBezTo>
                  <a:pt x="10940898" y="4901898"/>
                  <a:pt x="10889308" y="4847105"/>
                  <a:pt x="10853729" y="4821488"/>
                </a:cubicBezTo>
                <a:cubicBezTo>
                  <a:pt x="10801072" y="4783063"/>
                  <a:pt x="10717105" y="4744637"/>
                  <a:pt x="10601828" y="4706212"/>
                </a:cubicBezTo>
                <a:cubicBezTo>
                  <a:pt x="10745568" y="4673479"/>
                  <a:pt x="10858710" y="4632207"/>
                  <a:pt x="10941254" y="4582396"/>
                </a:cubicBezTo>
                <a:cubicBezTo>
                  <a:pt x="11070762" y="4504122"/>
                  <a:pt x="11172519" y="4402009"/>
                  <a:pt x="11246524" y="4276059"/>
                </a:cubicBezTo>
                <a:cubicBezTo>
                  <a:pt x="11320529" y="4150108"/>
                  <a:pt x="11357531" y="4000320"/>
                  <a:pt x="11357531" y="3826693"/>
                </a:cubicBezTo>
                <a:cubicBezTo>
                  <a:pt x="11357531" y="3627450"/>
                  <a:pt x="11309143" y="3458448"/>
                  <a:pt x="11212368" y="3319690"/>
                </a:cubicBezTo>
                <a:cubicBezTo>
                  <a:pt x="11115592" y="3180930"/>
                  <a:pt x="10988219" y="3085934"/>
                  <a:pt x="10830247" y="3034700"/>
                </a:cubicBezTo>
                <a:cubicBezTo>
                  <a:pt x="10672275" y="2983466"/>
                  <a:pt x="10443856" y="2957849"/>
                  <a:pt x="10144991" y="2957849"/>
                </a:cubicBezTo>
                <a:close/>
                <a:moveTo>
                  <a:pt x="6853895" y="2957849"/>
                </a:moveTo>
                <a:lnTo>
                  <a:pt x="6853895" y="6087397"/>
                </a:lnTo>
                <a:lnTo>
                  <a:pt x="7823073" y="6087397"/>
                </a:lnTo>
                <a:lnTo>
                  <a:pt x="7823073" y="2957849"/>
                </a:lnTo>
                <a:close/>
                <a:moveTo>
                  <a:pt x="4275350" y="2957849"/>
                </a:moveTo>
                <a:lnTo>
                  <a:pt x="3099101" y="6087397"/>
                </a:lnTo>
                <a:lnTo>
                  <a:pt x="4087492" y="6087397"/>
                </a:lnTo>
                <a:lnTo>
                  <a:pt x="4239059" y="5570787"/>
                </a:lnTo>
                <a:lnTo>
                  <a:pt x="5340592" y="5570787"/>
                </a:lnTo>
                <a:lnTo>
                  <a:pt x="5494294" y="6087397"/>
                </a:lnTo>
                <a:lnTo>
                  <a:pt x="6506167" y="6087397"/>
                </a:lnTo>
                <a:lnTo>
                  <a:pt x="5329918" y="2957849"/>
                </a:lnTo>
                <a:close/>
                <a:moveTo>
                  <a:pt x="914239" y="2957849"/>
                </a:moveTo>
                <a:lnTo>
                  <a:pt x="914239" y="6087397"/>
                </a:lnTo>
                <a:lnTo>
                  <a:pt x="1885552" y="6087397"/>
                </a:lnTo>
                <a:lnTo>
                  <a:pt x="1885552" y="4808680"/>
                </a:lnTo>
                <a:lnTo>
                  <a:pt x="3098091" y="4808680"/>
                </a:lnTo>
                <a:lnTo>
                  <a:pt x="3098091" y="4176793"/>
                </a:lnTo>
                <a:lnTo>
                  <a:pt x="1885552" y="4176793"/>
                </a:lnTo>
                <a:lnTo>
                  <a:pt x="1885552" y="3630296"/>
                </a:lnTo>
                <a:lnTo>
                  <a:pt x="3305163" y="3630296"/>
                </a:lnTo>
                <a:lnTo>
                  <a:pt x="3305163" y="2957849"/>
                </a:lnTo>
                <a:close/>
                <a:moveTo>
                  <a:pt x="10598465" y="770615"/>
                </a:moveTo>
                <a:lnTo>
                  <a:pt x="10598465" y="2577435"/>
                </a:lnTo>
                <a:lnTo>
                  <a:pt x="12121814" y="2577435"/>
                </a:lnTo>
                <a:lnTo>
                  <a:pt x="12121814" y="2168251"/>
                </a:lnTo>
                <a:lnTo>
                  <a:pt x="11158012" y="2168251"/>
                </a:lnTo>
                <a:lnTo>
                  <a:pt x="11158012" y="1812063"/>
                </a:lnTo>
                <a:lnTo>
                  <a:pt x="12026913" y="1812063"/>
                </a:lnTo>
                <a:lnTo>
                  <a:pt x="12026913" y="1443551"/>
                </a:lnTo>
                <a:lnTo>
                  <a:pt x="11158012" y="1443551"/>
                </a:lnTo>
                <a:lnTo>
                  <a:pt x="11158012" y="1156382"/>
                </a:lnTo>
                <a:lnTo>
                  <a:pt x="12094699" y="1156382"/>
                </a:lnTo>
                <a:lnTo>
                  <a:pt x="12094699" y="770615"/>
                </a:lnTo>
                <a:close/>
                <a:moveTo>
                  <a:pt x="6612421" y="770615"/>
                </a:moveTo>
                <a:lnTo>
                  <a:pt x="6612421" y="2577435"/>
                </a:lnTo>
                <a:lnTo>
                  <a:pt x="7137458" y="2577435"/>
                </a:lnTo>
                <a:lnTo>
                  <a:pt x="7137458" y="1585287"/>
                </a:lnTo>
                <a:lnTo>
                  <a:pt x="7814092" y="2577435"/>
                </a:lnTo>
                <a:lnTo>
                  <a:pt x="8340362" y="2577435"/>
                </a:lnTo>
                <a:lnTo>
                  <a:pt x="8340362" y="770615"/>
                </a:lnTo>
                <a:lnTo>
                  <a:pt x="7814092" y="770615"/>
                </a:lnTo>
                <a:lnTo>
                  <a:pt x="7814092" y="1770159"/>
                </a:lnTo>
                <a:lnTo>
                  <a:pt x="7133761" y="770615"/>
                </a:lnTo>
                <a:close/>
                <a:moveTo>
                  <a:pt x="4826316" y="770615"/>
                </a:moveTo>
                <a:lnTo>
                  <a:pt x="4826316" y="2577435"/>
                </a:lnTo>
                <a:lnTo>
                  <a:pt x="6349665" y="2577435"/>
                </a:lnTo>
                <a:lnTo>
                  <a:pt x="6349665" y="2168251"/>
                </a:lnTo>
                <a:lnTo>
                  <a:pt x="5385864" y="2168251"/>
                </a:lnTo>
                <a:lnTo>
                  <a:pt x="5385864" y="1812063"/>
                </a:lnTo>
                <a:lnTo>
                  <a:pt x="6254764" y="1812063"/>
                </a:lnTo>
                <a:lnTo>
                  <a:pt x="6254764" y="1443551"/>
                </a:lnTo>
                <a:lnTo>
                  <a:pt x="5385864" y="1443551"/>
                </a:lnTo>
                <a:lnTo>
                  <a:pt x="5385864" y="1156382"/>
                </a:lnTo>
                <a:lnTo>
                  <a:pt x="6322551" y="1156382"/>
                </a:lnTo>
                <a:lnTo>
                  <a:pt x="6322551" y="770615"/>
                </a:lnTo>
                <a:close/>
                <a:moveTo>
                  <a:pt x="3906759" y="770615"/>
                </a:moveTo>
                <a:lnTo>
                  <a:pt x="3906759" y="2577435"/>
                </a:lnTo>
                <a:lnTo>
                  <a:pt x="4466306" y="2577435"/>
                </a:lnTo>
                <a:lnTo>
                  <a:pt x="4466306" y="770615"/>
                </a:lnTo>
                <a:close/>
                <a:moveTo>
                  <a:pt x="9523596" y="739803"/>
                </a:moveTo>
                <a:cubicBezTo>
                  <a:pt x="9232730" y="739803"/>
                  <a:pt x="9007802" y="820120"/>
                  <a:pt x="8848812" y="980754"/>
                </a:cubicBezTo>
                <a:cubicBezTo>
                  <a:pt x="8689822" y="1141387"/>
                  <a:pt x="8610326" y="1371245"/>
                  <a:pt x="8610326" y="1670328"/>
                </a:cubicBezTo>
                <a:cubicBezTo>
                  <a:pt x="8610326" y="1894640"/>
                  <a:pt x="8655517" y="2078691"/>
                  <a:pt x="8745900" y="2222480"/>
                </a:cubicBezTo>
                <a:cubicBezTo>
                  <a:pt x="8836281" y="2366270"/>
                  <a:pt x="8943713" y="2466717"/>
                  <a:pt x="9068194" y="2523822"/>
                </a:cubicBezTo>
                <a:cubicBezTo>
                  <a:pt x="9192675" y="2580927"/>
                  <a:pt x="9353103" y="2609480"/>
                  <a:pt x="9549478" y="2609480"/>
                </a:cubicBezTo>
                <a:cubicBezTo>
                  <a:pt x="9711344" y="2609480"/>
                  <a:pt x="9844657" y="2586063"/>
                  <a:pt x="9949419" y="2539228"/>
                </a:cubicBezTo>
                <a:cubicBezTo>
                  <a:pt x="10054180" y="2492394"/>
                  <a:pt x="10141891" y="2422964"/>
                  <a:pt x="10212554" y="2330939"/>
                </a:cubicBezTo>
                <a:cubicBezTo>
                  <a:pt x="10283216" y="2238913"/>
                  <a:pt x="10334980" y="2124293"/>
                  <a:pt x="10367846" y="1987076"/>
                </a:cubicBezTo>
                <a:lnTo>
                  <a:pt x="9878551" y="1839178"/>
                </a:lnTo>
                <a:cubicBezTo>
                  <a:pt x="9853901" y="1953388"/>
                  <a:pt x="9814256" y="2040484"/>
                  <a:pt x="9759616" y="2100464"/>
                </a:cubicBezTo>
                <a:cubicBezTo>
                  <a:pt x="9704975" y="2160445"/>
                  <a:pt x="9624248" y="2190436"/>
                  <a:pt x="9517433" y="2190436"/>
                </a:cubicBezTo>
                <a:cubicBezTo>
                  <a:pt x="9407331" y="2190436"/>
                  <a:pt x="9321880" y="2153256"/>
                  <a:pt x="9261077" y="2078896"/>
                </a:cubicBezTo>
                <a:cubicBezTo>
                  <a:pt x="9200275" y="2004536"/>
                  <a:pt x="9169874" y="1867114"/>
                  <a:pt x="9169874" y="1666630"/>
                </a:cubicBezTo>
                <a:cubicBezTo>
                  <a:pt x="9169874" y="1504764"/>
                  <a:pt x="9195345" y="1386035"/>
                  <a:pt x="9246288" y="1310443"/>
                </a:cubicBezTo>
                <a:cubicBezTo>
                  <a:pt x="9313663" y="1208558"/>
                  <a:pt x="9410618" y="1157615"/>
                  <a:pt x="9537153" y="1157615"/>
                </a:cubicBezTo>
                <a:cubicBezTo>
                  <a:pt x="9593025" y="1157615"/>
                  <a:pt x="9643557" y="1169118"/>
                  <a:pt x="9688748" y="1192125"/>
                </a:cubicBezTo>
                <a:cubicBezTo>
                  <a:pt x="9733940" y="1215131"/>
                  <a:pt x="9772147" y="1247997"/>
                  <a:pt x="9803369" y="1290723"/>
                </a:cubicBezTo>
                <a:cubicBezTo>
                  <a:pt x="9822267" y="1316195"/>
                  <a:pt x="9840344" y="1356456"/>
                  <a:pt x="9857599" y="1411507"/>
                </a:cubicBezTo>
                <a:lnTo>
                  <a:pt x="10350592" y="1301816"/>
                </a:lnTo>
                <a:cubicBezTo>
                  <a:pt x="10287325" y="1111192"/>
                  <a:pt x="10190575" y="969867"/>
                  <a:pt x="10060342" y="877841"/>
                </a:cubicBezTo>
                <a:cubicBezTo>
                  <a:pt x="9930109" y="785816"/>
                  <a:pt x="9751195" y="739803"/>
                  <a:pt x="9523596" y="739803"/>
                </a:cubicBezTo>
                <a:close/>
                <a:moveTo>
                  <a:pt x="2808472" y="739803"/>
                </a:moveTo>
                <a:cubicBezTo>
                  <a:pt x="2517606" y="739803"/>
                  <a:pt x="2292678" y="820120"/>
                  <a:pt x="2133687" y="980754"/>
                </a:cubicBezTo>
                <a:cubicBezTo>
                  <a:pt x="1974697" y="1141387"/>
                  <a:pt x="1895202" y="1371245"/>
                  <a:pt x="1895202" y="1670328"/>
                </a:cubicBezTo>
                <a:cubicBezTo>
                  <a:pt x="1895202" y="1894640"/>
                  <a:pt x="1940393" y="2078691"/>
                  <a:pt x="2030775" y="2222480"/>
                </a:cubicBezTo>
                <a:cubicBezTo>
                  <a:pt x="2121157" y="2366270"/>
                  <a:pt x="2228589" y="2466717"/>
                  <a:pt x="2353069" y="2523822"/>
                </a:cubicBezTo>
                <a:cubicBezTo>
                  <a:pt x="2477551" y="2580927"/>
                  <a:pt x="2637979" y="2609480"/>
                  <a:pt x="2834354" y="2609480"/>
                </a:cubicBezTo>
                <a:cubicBezTo>
                  <a:pt x="2996220" y="2609480"/>
                  <a:pt x="3129534" y="2586063"/>
                  <a:pt x="3234295" y="2539228"/>
                </a:cubicBezTo>
                <a:cubicBezTo>
                  <a:pt x="3339056" y="2492394"/>
                  <a:pt x="3426767" y="2422964"/>
                  <a:pt x="3497430" y="2330939"/>
                </a:cubicBezTo>
                <a:cubicBezTo>
                  <a:pt x="3568092" y="2238913"/>
                  <a:pt x="3619857" y="2124293"/>
                  <a:pt x="3652723" y="1987076"/>
                </a:cubicBezTo>
                <a:lnTo>
                  <a:pt x="3163427" y="1839178"/>
                </a:lnTo>
                <a:cubicBezTo>
                  <a:pt x="3138778" y="1953388"/>
                  <a:pt x="3099132" y="2040484"/>
                  <a:pt x="3044492" y="2100464"/>
                </a:cubicBezTo>
                <a:cubicBezTo>
                  <a:pt x="2989852" y="2160445"/>
                  <a:pt x="2909125" y="2190436"/>
                  <a:pt x="2802309" y="2190436"/>
                </a:cubicBezTo>
                <a:cubicBezTo>
                  <a:pt x="2692208" y="2190436"/>
                  <a:pt x="2606756" y="2153256"/>
                  <a:pt x="2545953" y="2078896"/>
                </a:cubicBezTo>
                <a:cubicBezTo>
                  <a:pt x="2485151" y="2004536"/>
                  <a:pt x="2454750" y="1867114"/>
                  <a:pt x="2454750" y="1666630"/>
                </a:cubicBezTo>
                <a:cubicBezTo>
                  <a:pt x="2454750" y="1504764"/>
                  <a:pt x="2480221" y="1386035"/>
                  <a:pt x="2531164" y="1310443"/>
                </a:cubicBezTo>
                <a:cubicBezTo>
                  <a:pt x="2598539" y="1208558"/>
                  <a:pt x="2695494" y="1157615"/>
                  <a:pt x="2822029" y="1157615"/>
                </a:cubicBezTo>
                <a:cubicBezTo>
                  <a:pt x="2877902" y="1157615"/>
                  <a:pt x="2928433" y="1169118"/>
                  <a:pt x="2973625" y="1192125"/>
                </a:cubicBezTo>
                <a:cubicBezTo>
                  <a:pt x="3018816" y="1215131"/>
                  <a:pt x="3057023" y="1247997"/>
                  <a:pt x="3088246" y="1290723"/>
                </a:cubicBezTo>
                <a:cubicBezTo>
                  <a:pt x="3107144" y="1316195"/>
                  <a:pt x="3125220" y="1356456"/>
                  <a:pt x="3142475" y="1411507"/>
                </a:cubicBezTo>
                <a:lnTo>
                  <a:pt x="3635468" y="1301816"/>
                </a:lnTo>
                <a:cubicBezTo>
                  <a:pt x="3572200" y="1111192"/>
                  <a:pt x="3475450" y="969867"/>
                  <a:pt x="3345218" y="877841"/>
                </a:cubicBezTo>
                <a:cubicBezTo>
                  <a:pt x="3214986" y="785816"/>
                  <a:pt x="3036070" y="739803"/>
                  <a:pt x="2808472" y="739803"/>
                </a:cubicBezTo>
                <a:close/>
                <a:moveTo>
                  <a:pt x="917606" y="739803"/>
                </a:moveTo>
                <a:cubicBezTo>
                  <a:pt x="729447" y="739803"/>
                  <a:pt x="581343" y="763426"/>
                  <a:pt x="473296" y="810671"/>
                </a:cubicBezTo>
                <a:cubicBezTo>
                  <a:pt x="365248" y="857916"/>
                  <a:pt x="284315" y="922827"/>
                  <a:pt x="230496" y="1005403"/>
                </a:cubicBezTo>
                <a:cubicBezTo>
                  <a:pt x="176678" y="1087980"/>
                  <a:pt x="149769" y="1175691"/>
                  <a:pt x="149769" y="1268538"/>
                </a:cubicBezTo>
                <a:cubicBezTo>
                  <a:pt x="149769" y="1409863"/>
                  <a:pt x="202355" y="1526127"/>
                  <a:pt x="307527" y="1617331"/>
                </a:cubicBezTo>
                <a:cubicBezTo>
                  <a:pt x="411877" y="1708535"/>
                  <a:pt x="586479" y="1781662"/>
                  <a:pt x="831332" y="1836713"/>
                </a:cubicBezTo>
                <a:cubicBezTo>
                  <a:pt x="980873" y="1869579"/>
                  <a:pt x="1076185" y="1904500"/>
                  <a:pt x="1117268" y="1941474"/>
                </a:cubicBezTo>
                <a:cubicBezTo>
                  <a:pt x="1158351" y="1978449"/>
                  <a:pt x="1178892" y="2020353"/>
                  <a:pt x="1178892" y="2067187"/>
                </a:cubicBezTo>
                <a:cubicBezTo>
                  <a:pt x="1178892" y="2116487"/>
                  <a:pt x="1157324" y="2159829"/>
                  <a:pt x="1114187" y="2197214"/>
                </a:cubicBezTo>
                <a:cubicBezTo>
                  <a:pt x="1071050" y="2234600"/>
                  <a:pt x="1009631" y="2253292"/>
                  <a:pt x="929931" y="2253292"/>
                </a:cubicBezTo>
                <a:cubicBezTo>
                  <a:pt x="823115" y="2253292"/>
                  <a:pt x="740950" y="2216729"/>
                  <a:pt x="683434" y="2143601"/>
                </a:cubicBezTo>
                <a:cubicBezTo>
                  <a:pt x="648103" y="2098410"/>
                  <a:pt x="624686" y="2032678"/>
                  <a:pt x="613182" y="1946404"/>
                </a:cubicBezTo>
                <a:lnTo>
                  <a:pt x="81982" y="1979681"/>
                </a:lnTo>
                <a:cubicBezTo>
                  <a:pt x="97594" y="2162089"/>
                  <a:pt x="164559" y="2312452"/>
                  <a:pt x="282877" y="2430770"/>
                </a:cubicBezTo>
                <a:cubicBezTo>
                  <a:pt x="401195" y="2549088"/>
                  <a:pt x="614004" y="2608247"/>
                  <a:pt x="921303" y="2608247"/>
                </a:cubicBezTo>
                <a:cubicBezTo>
                  <a:pt x="1096316" y="2608247"/>
                  <a:pt x="1241338" y="2582982"/>
                  <a:pt x="1356370" y="2532450"/>
                </a:cubicBezTo>
                <a:cubicBezTo>
                  <a:pt x="1471401" y="2481918"/>
                  <a:pt x="1560962" y="2407763"/>
                  <a:pt x="1625051" y="2309986"/>
                </a:cubicBezTo>
                <a:cubicBezTo>
                  <a:pt x="1689140" y="2212209"/>
                  <a:pt x="1721185" y="2105394"/>
                  <a:pt x="1721185" y="1989541"/>
                </a:cubicBezTo>
                <a:cubicBezTo>
                  <a:pt x="1721185" y="1890942"/>
                  <a:pt x="1697151" y="1801793"/>
                  <a:pt x="1649084" y="1722092"/>
                </a:cubicBezTo>
                <a:cubicBezTo>
                  <a:pt x="1601017" y="1642392"/>
                  <a:pt x="1524193" y="1575632"/>
                  <a:pt x="1418610" y="1521814"/>
                </a:cubicBezTo>
                <a:cubicBezTo>
                  <a:pt x="1313027" y="1467995"/>
                  <a:pt x="1138220" y="1414793"/>
                  <a:pt x="894189" y="1362207"/>
                </a:cubicBezTo>
                <a:cubicBezTo>
                  <a:pt x="795590" y="1341666"/>
                  <a:pt x="733144" y="1319481"/>
                  <a:pt x="706851" y="1295653"/>
                </a:cubicBezTo>
                <a:cubicBezTo>
                  <a:pt x="679737" y="1272647"/>
                  <a:pt x="666179" y="1246765"/>
                  <a:pt x="666179" y="1218007"/>
                </a:cubicBezTo>
                <a:cubicBezTo>
                  <a:pt x="666179" y="1178567"/>
                  <a:pt x="682612" y="1145085"/>
                  <a:pt x="715479" y="1117559"/>
                </a:cubicBezTo>
                <a:cubicBezTo>
                  <a:pt x="748345" y="1090034"/>
                  <a:pt x="797233" y="1076271"/>
                  <a:pt x="862144" y="1076271"/>
                </a:cubicBezTo>
                <a:cubicBezTo>
                  <a:pt x="941023" y="1076271"/>
                  <a:pt x="1002853" y="1094758"/>
                  <a:pt x="1047633" y="1131733"/>
                </a:cubicBezTo>
                <a:cubicBezTo>
                  <a:pt x="1092413" y="1168707"/>
                  <a:pt x="1121787" y="1227867"/>
                  <a:pt x="1135755" y="1309210"/>
                </a:cubicBezTo>
                <a:lnTo>
                  <a:pt x="1662025" y="1278398"/>
                </a:lnTo>
                <a:cubicBezTo>
                  <a:pt x="1639019" y="1091061"/>
                  <a:pt x="1566919" y="954461"/>
                  <a:pt x="1445725" y="868598"/>
                </a:cubicBezTo>
                <a:cubicBezTo>
                  <a:pt x="1324530" y="782735"/>
                  <a:pt x="1148491" y="739803"/>
                  <a:pt x="917606" y="73980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6621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00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D65E21-AD4C-B925-0293-FAD1E73EE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Inspiration</a:t>
            </a:r>
          </a:p>
        </p:txBody>
      </p:sp>
      <p:sp>
        <p:nvSpPr>
          <p:cNvPr id="7177" name="Rectangle 7176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81" name="Rectangle 7180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Tighe School Science Fair tackles best cleaning products, nail polish, and  race and age bias - DOWNBEACH">
            <a:extLst>
              <a:ext uri="{FF2B5EF4-FFF2-40B4-BE49-F238E27FC236}">
                <a16:creationId xmlns:a16="http://schemas.microsoft.com/office/drawing/2014/main" id="{C58204D7-9D48-608C-4D71-CEB8178C1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196" y="380682"/>
            <a:ext cx="8128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3521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D42F00-52A1-DBAE-9F56-C07A1F84C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Inspiration</a:t>
            </a:r>
          </a:p>
        </p:txBody>
      </p:sp>
      <p:grpSp>
        <p:nvGrpSpPr>
          <p:cNvPr id="4105" name="Group 410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106" name="Rectangle 410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7" name="Rectangle 410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8" name="Rectangle 410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10" name="Rectangle 410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2" name="Rectangle 411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Wachusett Regional's Sierra Kelch places 1st at State Science Fair">
            <a:extLst>
              <a:ext uri="{FF2B5EF4-FFF2-40B4-BE49-F238E27FC236}">
                <a16:creationId xmlns:a16="http://schemas.microsoft.com/office/drawing/2014/main" id="{701E0071-15F3-8209-0EE0-D83C148BB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11510" y="901473"/>
            <a:ext cx="6717681" cy="505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2871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D65E21-AD4C-B925-0293-FAD1E73EE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Inspiration</a:t>
            </a:r>
          </a:p>
        </p:txBody>
      </p:sp>
      <p:sp>
        <p:nvSpPr>
          <p:cNvPr id="7177" name="Rectangle 7176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Transition to Virtual Judging for In-Person Elementary School Science Fairs  | NSTA">
            <a:extLst>
              <a:ext uri="{FF2B5EF4-FFF2-40B4-BE49-F238E27FC236}">
                <a16:creationId xmlns:a16="http://schemas.microsoft.com/office/drawing/2014/main" id="{B68ABC31-87F9-5A4D-8E8D-69FE70CA6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5238" y="1324642"/>
            <a:ext cx="7608304" cy="427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81" name="Rectangle 7180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638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D65E21-AD4C-B925-0293-FAD1E73EE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Inspiration</a:t>
            </a:r>
          </a:p>
        </p:txBody>
      </p:sp>
      <p:grpSp>
        <p:nvGrpSpPr>
          <p:cNvPr id="5129" name="Group 5128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130" name="Rectangle 5129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1" name="Rectangle 513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2" name="Rectangle 513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34" name="Rectangle 5133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6" name="Rectangle 513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2023 Marshall County Science Fair Held | News, Sports, Jobs - The  Intelligencer">
            <a:extLst>
              <a:ext uri="{FF2B5EF4-FFF2-40B4-BE49-F238E27FC236}">
                <a16:creationId xmlns:a16="http://schemas.microsoft.com/office/drawing/2014/main" id="{5BDCA7FF-B994-02AF-777D-59EBA80F7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86427" y="1111853"/>
            <a:ext cx="6942764" cy="4634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5653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simplified version of a middle school science fair in a school gymnasium. The scene features fewer tables and projects, focusing on a central display of a volcano model and a solar system. Around this display, a small group of diverse students aged 11 to 14, both boys and girls of different ethnicities, are actively discussing their projects with a couple of attentive adults, likely teachers. The background is less cluttered, with just a few colorful banners emphasizing science themes.">
            <a:extLst>
              <a:ext uri="{FF2B5EF4-FFF2-40B4-BE49-F238E27FC236}">
                <a16:creationId xmlns:a16="http://schemas.microsoft.com/office/drawing/2014/main" id="{DEE14572-66FE-B41F-808E-79C21D2D5A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14" r="9166" b="1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7AA55F-551E-A49E-36F1-01D1C28D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258" y="365125"/>
            <a:ext cx="3822189" cy="1899912"/>
          </a:xfrm>
        </p:spPr>
        <p:txBody>
          <a:bodyPr>
            <a:normAutofit/>
          </a:bodyPr>
          <a:lstStyle/>
          <a:p>
            <a:r>
              <a:rPr lang="en-AU" sz="4000" dirty="0"/>
              <a:t>Science Fair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00143-2CE2-EDD8-0C00-55617174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042" y="2265037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3200" dirty="0"/>
              <a:t>Year 7-10 students will celebrate National Science Week by participating in SRC’s Science Fair</a:t>
            </a:r>
          </a:p>
        </p:txBody>
      </p:sp>
    </p:spTree>
    <p:extLst>
      <p:ext uri="{BB962C8B-B14F-4D97-AF65-F5344CB8AC3E}">
        <p14:creationId xmlns:p14="http://schemas.microsoft.com/office/powerpoint/2010/main" val="1554763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7AA55F-551E-A49E-36F1-01D1C28D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258" y="365125"/>
            <a:ext cx="7390263" cy="1899912"/>
          </a:xfrm>
        </p:spPr>
        <p:txBody>
          <a:bodyPr>
            <a:normAutofit/>
          </a:bodyPr>
          <a:lstStyle/>
          <a:p>
            <a:r>
              <a:rPr lang="en-AU" sz="4000" dirty="0"/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00143-2CE2-EDD8-0C00-55617174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258" y="1828800"/>
            <a:ext cx="10969484" cy="417899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en-AU" sz="3200" dirty="0"/>
              <a:t>Working in groups, you’ll have one Science class each fortnight to plan and conduct an open investigation on a topic of </a:t>
            </a:r>
            <a:r>
              <a:rPr lang="en-AU" sz="3200" i="1" dirty="0"/>
              <a:t>your choice!</a:t>
            </a:r>
          </a:p>
          <a:p>
            <a:pPr>
              <a:lnSpc>
                <a:spcPct val="120000"/>
              </a:lnSpc>
            </a:pPr>
            <a:r>
              <a:rPr lang="en-AU" sz="3200" dirty="0"/>
              <a:t>You’ll present your work on a poster (along with any props) at the Science Fair in Term 3 Week 5</a:t>
            </a:r>
          </a:p>
          <a:p>
            <a:pPr>
              <a:lnSpc>
                <a:spcPct val="120000"/>
              </a:lnSpc>
            </a:pPr>
            <a:r>
              <a:rPr lang="en-AU" sz="3200" dirty="0"/>
              <a:t>Your work will be judged  - there will be prizes for the best investigations</a:t>
            </a:r>
          </a:p>
          <a:p>
            <a:pPr>
              <a:lnSpc>
                <a:spcPct val="120000"/>
              </a:lnSpc>
            </a:pPr>
            <a:r>
              <a:rPr lang="en-AU" sz="3200" dirty="0"/>
              <a:t>The most creative and unique investigations will also be submitted to STAWA Science Talent Search competition – cash prizes!</a:t>
            </a:r>
          </a:p>
          <a:p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708017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00143-2CE2-EDD8-0C00-55617174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137" y="433138"/>
            <a:ext cx="11285621" cy="557466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AU" sz="3200" dirty="0">
                <a:cs typeface="Calibri Light" panose="020F0302020204030204" pitchFamily="34" charset="0"/>
              </a:rPr>
              <a:t>This means YOU get to choose what to investigate instead of your teacher telling you what to do</a:t>
            </a:r>
          </a:p>
          <a:p>
            <a:pPr marL="0" lvl="0" indent="0">
              <a:lnSpc>
                <a:spcPct val="110000"/>
              </a:lnSpc>
              <a:buNone/>
            </a:pPr>
            <a:endParaRPr lang="en-AU" sz="3200" dirty="0">
              <a:cs typeface="Calibri Light" panose="020F030202020403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AU" sz="3200" dirty="0">
                <a:cs typeface="Calibri Light" panose="020F0302020204030204" pitchFamily="34" charset="0"/>
              </a:rPr>
              <a:t>Try and choose a topic that is:</a:t>
            </a:r>
          </a:p>
          <a:p>
            <a:pPr lvl="1">
              <a:lnSpc>
                <a:spcPct val="110000"/>
              </a:lnSpc>
            </a:pPr>
            <a:r>
              <a:rPr lang="en-AU" sz="2800" dirty="0">
                <a:cs typeface="Calibri Light" panose="020F0302020204030204" pitchFamily="34" charset="0"/>
              </a:rPr>
              <a:t>Important to you</a:t>
            </a:r>
          </a:p>
          <a:p>
            <a:pPr lvl="1">
              <a:lnSpc>
                <a:spcPct val="110000"/>
              </a:lnSpc>
            </a:pPr>
            <a:r>
              <a:rPr lang="en-AU" sz="2800" dirty="0">
                <a:cs typeface="Calibri Light" panose="020F0302020204030204" pitchFamily="34" charset="0"/>
              </a:rPr>
              <a:t>Important to others</a:t>
            </a:r>
          </a:p>
          <a:p>
            <a:pPr lvl="1">
              <a:lnSpc>
                <a:spcPct val="110000"/>
              </a:lnSpc>
            </a:pPr>
            <a:r>
              <a:rPr lang="en-AU" sz="2800" dirty="0">
                <a:cs typeface="Calibri Light" panose="020F0302020204030204" pitchFamily="34" charset="0"/>
              </a:rPr>
              <a:t>Creative</a:t>
            </a:r>
          </a:p>
          <a:p>
            <a:pPr lvl="1">
              <a:lnSpc>
                <a:spcPct val="110000"/>
              </a:lnSpc>
            </a:pPr>
            <a:r>
              <a:rPr lang="en-AU" sz="2800" dirty="0">
                <a:cs typeface="Calibri Light" panose="020F0302020204030204" pitchFamily="34" charset="0"/>
              </a:rPr>
              <a:t>Interesting to you</a:t>
            </a:r>
            <a:endParaRPr lang="en-AU" dirty="0">
              <a:cs typeface="Calibri Light" panose="020F0302020204030204" pitchFamily="34" charset="0"/>
            </a:endParaRPr>
          </a:p>
          <a:p>
            <a:pPr lvl="1">
              <a:lnSpc>
                <a:spcPct val="110000"/>
              </a:lnSpc>
            </a:pPr>
            <a:endParaRPr lang="en-AU" sz="2800" dirty="0"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392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00143-2CE2-EDD8-0C00-55617174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189" y="21895"/>
            <a:ext cx="11285621" cy="1183627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sz="2400" dirty="0">
                <a:cs typeface="Calibri Light" panose="020F0302020204030204" pitchFamily="34" charset="0"/>
              </a:rPr>
              <a:t>Students have made some pretty big discoveries by participating in Science Fair:</a:t>
            </a:r>
          </a:p>
          <a:p>
            <a:pPr lvl="1">
              <a:lnSpc>
                <a:spcPct val="110000"/>
              </a:lnSpc>
            </a:pPr>
            <a:endParaRPr lang="en-AU" sz="2800" dirty="0">
              <a:cs typeface="Calibri Light" panose="020F0302020204030204" pitchFamily="34" charset="0"/>
            </a:endParaRPr>
          </a:p>
        </p:txBody>
      </p:sp>
      <p:pic>
        <p:nvPicPr>
          <p:cNvPr id="2" name="Online Media 1" descr="Boy's science fair project turns into more than a grade">
            <a:hlinkClick r:id="" action="ppaction://media"/>
            <a:extLst>
              <a:ext uri="{FF2B5EF4-FFF2-40B4-BE49-F238E27FC236}">
                <a16:creationId xmlns:a16="http://schemas.microsoft.com/office/drawing/2014/main" id="{5DC39010-7555-1F0D-3590-7DDE166A160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22242" y="575723"/>
            <a:ext cx="10747513" cy="607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29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5" name="Picture 1034" descr="Light bulb on yellow background with sketched light beams and cord">
            <a:extLst>
              <a:ext uri="{FF2B5EF4-FFF2-40B4-BE49-F238E27FC236}">
                <a16:creationId xmlns:a16="http://schemas.microsoft.com/office/drawing/2014/main" id="{18C8E05D-7314-492B-9C16-2773359D1F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71" r="3613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041" name="Rectangle 104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7AA55F-551E-A49E-36F1-01D1C28D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AU" sz="4000" dirty="0"/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00143-2CE2-EDD8-0C00-55617174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3200" dirty="0"/>
              <a:t>You will be assessed on your investigation:</a:t>
            </a:r>
          </a:p>
          <a:p>
            <a:pPr lvl="1"/>
            <a:r>
              <a:rPr lang="en-AU" sz="3200" dirty="0"/>
              <a:t>Poster (group mark)</a:t>
            </a:r>
          </a:p>
          <a:p>
            <a:pPr lvl="1"/>
            <a:r>
              <a:rPr lang="en-AU" sz="3200" dirty="0"/>
              <a:t>Short validation test (individual mark)</a:t>
            </a: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554859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7AA55F-551E-A49E-36F1-01D1C28D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258" y="-270980"/>
            <a:ext cx="7390263" cy="1899912"/>
          </a:xfrm>
        </p:spPr>
        <p:txBody>
          <a:bodyPr>
            <a:normAutofit/>
          </a:bodyPr>
          <a:lstStyle/>
          <a:p>
            <a:r>
              <a:rPr lang="en-AU" sz="4000" dirty="0"/>
              <a:t>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00143-2CE2-EDD8-0C00-55617174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257" y="1351722"/>
            <a:ext cx="10626585" cy="5300869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22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WEEK 1:	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en-AU" sz="22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Choose group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en-AU" sz="22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Start thinking about a suitable topic or choose from the above list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en-AU" sz="22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Brainstorm by getting as many ideas as you can as quick as you can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itchFamily="2" charset="2"/>
              <a:buChar char=""/>
            </a:pPr>
            <a:r>
              <a:rPr lang="en-AU" sz="22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Ideas that are ridiculous today might be brilliant tomorrow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22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WEEK 2:</a:t>
            </a:r>
            <a:r>
              <a:rPr lang="en-AU" sz="22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	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en-AU" sz="22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Narrow possibilities and choose your topic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en-AU" sz="22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Discuss it with your teacher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en-AU" sz="22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 some background research on the topic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itchFamily="2" charset="2"/>
              <a:buChar char=""/>
            </a:pPr>
            <a:r>
              <a:rPr lang="en-AU" sz="22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Complete the planning stage using the Investigation Planning Sheet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22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WEEK 3:	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itchFamily="2" charset="2"/>
              <a:buChar char=""/>
            </a:pPr>
            <a:r>
              <a:rPr lang="en-AU" sz="22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Prepare list of equipment – your teacher will be able to organise general science equipment, but you will have to organise/purchase specialised equipment yourself</a:t>
            </a:r>
            <a:endParaRPr lang="en-AU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1530604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7AA55F-551E-A49E-36F1-01D1C28D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258" y="-270980"/>
            <a:ext cx="7390263" cy="1899912"/>
          </a:xfrm>
        </p:spPr>
        <p:txBody>
          <a:bodyPr>
            <a:normAutofit/>
          </a:bodyPr>
          <a:lstStyle/>
          <a:p>
            <a:r>
              <a:rPr lang="en-AU" sz="4000" dirty="0"/>
              <a:t>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00143-2CE2-EDD8-0C00-55617174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257" y="1351722"/>
            <a:ext cx="10626585" cy="5300869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WEEK 4:	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en-AU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Complete preliminary trials. Refine plans and equipment needs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en-AU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Begin observations and measurement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itchFamily="2" charset="2"/>
              <a:buChar char=""/>
            </a:pPr>
            <a:r>
              <a:rPr lang="en-AU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Begin writing the early sections of your report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WEEK 5:	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en-AU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Continue the investigation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en-AU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Complete data collection and analysis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itchFamily="2" charset="2"/>
              <a:buChar char=""/>
            </a:pPr>
            <a:r>
              <a:rPr lang="en-AU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Continue writing your report	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AU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WEEK 6:	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itchFamily="2" charset="2"/>
              <a:buChar char=""/>
            </a:pPr>
            <a:r>
              <a:rPr lang="en-AU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Complete the write-up 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itchFamily="2" charset="2"/>
              <a:buChar char=""/>
            </a:pPr>
            <a:r>
              <a:rPr lang="en-AU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Work on your Science Fair poster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2080124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7AA55F-551E-A49E-36F1-01D1C28D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Inspiration</a:t>
            </a:r>
          </a:p>
        </p:txBody>
      </p:sp>
      <p:grpSp>
        <p:nvGrpSpPr>
          <p:cNvPr id="3081" name="Group 3080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082" name="Rectangle 3081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3" name="Rectangle 308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4" name="Rectangle 308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86" name="Rectangle 3085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8" name="Rectangle 3087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HamletHub">
            <a:extLst>
              <a:ext uri="{FF2B5EF4-FFF2-40B4-BE49-F238E27FC236}">
                <a16:creationId xmlns:a16="http://schemas.microsoft.com/office/drawing/2014/main" id="{7E42A750-E34C-50EE-48FF-0E5288D7F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19375" y="557564"/>
            <a:ext cx="5742236" cy="5742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8559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7" ma:contentTypeDescription="Create a new document." ma:contentTypeScope="" ma:versionID="a80bebadbce44e7a05ce0f8ed1bf3577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400fe0a1a6d11ddc4d41185554cf8274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2432832-7026-42EA-8F82-2B7A6D8BC250}"/>
</file>

<file path=customXml/itemProps2.xml><?xml version="1.0" encoding="utf-8"?>
<ds:datastoreItem xmlns:ds="http://schemas.openxmlformats.org/officeDocument/2006/customXml" ds:itemID="{F1AAA242-6451-44A4-802F-0B04D661EC1D}"/>
</file>

<file path=customXml/itemProps3.xml><?xml version="1.0" encoding="utf-8"?>
<ds:datastoreItem xmlns:ds="http://schemas.openxmlformats.org/officeDocument/2006/customXml" ds:itemID="{7AF1B375-FA85-4214-8234-019F1638C850}"/>
</file>

<file path=docProps/app.xml><?xml version="1.0" encoding="utf-8"?>
<Properties xmlns="http://schemas.openxmlformats.org/officeDocument/2006/extended-properties" xmlns:vt="http://schemas.openxmlformats.org/officeDocument/2006/docPropsVTypes">
  <TotalTime>34697</TotalTime>
  <Words>402</Words>
  <Application>Microsoft Macintosh PowerPoint</Application>
  <PresentationFormat>Widescreen</PresentationFormat>
  <Paragraphs>57</Paragraphs>
  <Slides>13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Calibri Light</vt:lpstr>
      <vt:lpstr>Symbol</vt:lpstr>
      <vt:lpstr>Office Theme</vt:lpstr>
      <vt:lpstr>PowerPoint Presentation</vt:lpstr>
      <vt:lpstr>Science Fair</vt:lpstr>
      <vt:lpstr>How does it work?</vt:lpstr>
      <vt:lpstr>PowerPoint Presentation</vt:lpstr>
      <vt:lpstr>PowerPoint Presentation</vt:lpstr>
      <vt:lpstr>Assessment</vt:lpstr>
      <vt:lpstr>Timeline</vt:lpstr>
      <vt:lpstr>Timeline</vt:lpstr>
      <vt:lpstr>Inspiration</vt:lpstr>
      <vt:lpstr>Inspiration</vt:lpstr>
      <vt:lpstr>Inspiration</vt:lpstr>
      <vt:lpstr>Inspiration</vt:lpstr>
      <vt:lpstr>Inspiration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CUTHBERTSON Nadia [Southern River College]</dc:creator>
  <cp:lastModifiedBy>CUTHBERTSON Nadia [Southern River College]</cp:lastModifiedBy>
  <cp:revision>4</cp:revision>
  <dcterms:created xsi:type="dcterms:W3CDTF">2024-03-26T02:02:03Z</dcterms:created>
  <dcterms:modified xsi:type="dcterms:W3CDTF">2024-04-23T06:01:06Z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</Properties>
</file>

<file path=docProps/thumbnail.jpeg>
</file>